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34"/>
  </p:notesMasterIdLst>
  <p:sldIdLst>
    <p:sldId id="284" r:id="rId2"/>
    <p:sldId id="283" r:id="rId3"/>
    <p:sldId id="287" r:id="rId4"/>
    <p:sldId id="289" r:id="rId5"/>
    <p:sldId id="290" r:id="rId6"/>
    <p:sldId id="291" r:id="rId7"/>
    <p:sldId id="285" r:id="rId8"/>
    <p:sldId id="293" r:id="rId9"/>
    <p:sldId id="295" r:id="rId10"/>
    <p:sldId id="261" r:id="rId11"/>
    <p:sldId id="300" r:id="rId12"/>
    <p:sldId id="301" r:id="rId13"/>
    <p:sldId id="299" r:id="rId14"/>
    <p:sldId id="302" r:id="rId15"/>
    <p:sldId id="303" r:id="rId16"/>
    <p:sldId id="305" r:id="rId17"/>
    <p:sldId id="304" r:id="rId18"/>
    <p:sldId id="292" r:id="rId19"/>
    <p:sldId id="278" r:id="rId20"/>
    <p:sldId id="297" r:id="rId21"/>
    <p:sldId id="258" r:id="rId22"/>
    <p:sldId id="262" r:id="rId23"/>
    <p:sldId id="263" r:id="rId24"/>
    <p:sldId id="266" r:id="rId25"/>
    <p:sldId id="267" r:id="rId26"/>
    <p:sldId id="268" r:id="rId27"/>
    <p:sldId id="272" r:id="rId28"/>
    <p:sldId id="277" r:id="rId29"/>
    <p:sldId id="279" r:id="rId30"/>
    <p:sldId id="280" r:id="rId31"/>
    <p:sldId id="281" r:id="rId32"/>
    <p:sldId id="282" r:id="rId33"/>
  </p:sldIdLst>
  <p:sldSz cx="9144000" cy="5143500" type="screen16x9"/>
  <p:notesSz cx="6858000" cy="9144000"/>
  <p:embeddedFontLst>
    <p:embeddedFont>
      <p:font typeface="Poppins" panose="020B0604020202020204" charset="0"/>
      <p:regular r:id="rId35"/>
      <p:bold r:id="rId36"/>
      <p:italic r:id="rId37"/>
      <p:boldItalic r:id="rId38"/>
    </p:embeddedFont>
    <p:embeddedFont>
      <p:font typeface="Raleway ExtraBold" panose="020B0604020202020204" charset="0"/>
      <p:bold r:id="rId39"/>
      <p:boldItalic r:id="rId40"/>
    </p:embeddedFont>
    <p:embeddedFont>
      <p:font typeface="Raleway Medium" panose="020B0604020202020204" charset="0"/>
      <p:regular r:id="rId41"/>
      <p:italic r:id="rId42"/>
    </p:embeddedFont>
    <p:embeddedFont>
      <p:font typeface="Tahoma" panose="020B0604030504040204" pitchFamily="34" charset="0"/>
      <p:regular r:id="rId43"/>
      <p:bold r:id="rId44"/>
    </p:embeddedFont>
    <p:embeddedFont>
      <p:font typeface="Poppins Light" panose="020B060402020202020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048CD9-E698-4717-82E0-94B2D1B75D11}">
  <a:tblStyle styleId="{0F048CD9-E698-4717-82E0-94B2D1B75D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42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000000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" name="Google Shape;11;p2"/>
          <p:cNvGrpSpPr/>
          <p:nvPr/>
        </p:nvGrpSpPr>
        <p:grpSpPr>
          <a:xfrm>
            <a:off x="501210" y="175873"/>
            <a:ext cx="2451351" cy="2451351"/>
            <a:chOff x="6680825" y="2549350"/>
            <a:chExt cx="1539600" cy="1539600"/>
          </a:xfrm>
        </p:grpSpPr>
        <p:sp>
          <p:nvSpPr>
            <p:cNvPr id="12" name="Google Shape;12;p2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16" name="Google Shape;16;p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2211600" y="1991850"/>
            <a:ext cx="4720800" cy="1159800"/>
          </a:xfrm>
          <a:prstGeom prst="rect">
            <a:avLst/>
          </a:prstGeom>
          <a:effectLst>
            <a:outerShdw blurRad="857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7" name="Google Shape;47;p5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48" name="Google Shape;48;p5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2" name="Google Shape;52;p5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" name="Google Shape;53;p5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56" name="Google Shape;56;p5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7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71" name="Google Shape;71;p7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5" name="Google Shape;75;p7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body" idx="2"/>
          </p:nvPr>
        </p:nvSpPr>
        <p:spPr>
          <a:xfrm>
            <a:off x="3440857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80" name="Google Shape;80;p7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" name="Google Shape;81;p7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9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98" name="Google Shape;98;p9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2" name="Google Shape;102;p9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0"/>
          <p:cNvGrpSpPr/>
          <p:nvPr/>
        </p:nvGrpSpPr>
        <p:grpSpPr>
          <a:xfrm>
            <a:off x="308378" y="3811995"/>
            <a:ext cx="1844185" cy="1844185"/>
            <a:chOff x="-474900" y="321200"/>
            <a:chExt cx="2324700" cy="2324700"/>
          </a:xfrm>
        </p:grpSpPr>
        <p:sp>
          <p:nvSpPr>
            <p:cNvPr id="107" name="Google Shape;107;p10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110;p10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1" name="Google Shape;111;p10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1069625" y="4406300"/>
            <a:ext cx="46080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113" name="Google Shape;113;p1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A" type="blank">
  <p:cSld name="BLANK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/>
          <p:nvPr/>
        </p:nvSpPr>
        <p:spPr>
          <a:xfrm>
            <a:off x="764000" y="-1236275"/>
            <a:ext cx="7616100" cy="76161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11"/>
          <p:cNvSpPr/>
          <p:nvPr/>
        </p:nvSpPr>
        <p:spPr>
          <a:xfrm>
            <a:off x="1198300" y="-801975"/>
            <a:ext cx="6747000" cy="67470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11"/>
          <p:cNvSpPr/>
          <p:nvPr/>
        </p:nvSpPr>
        <p:spPr>
          <a:xfrm>
            <a:off x="2267900" y="267625"/>
            <a:ext cx="4608300" cy="46083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" name="Google Shape;118;p11"/>
          <p:cNvSpPr/>
          <p:nvPr/>
        </p:nvSpPr>
        <p:spPr>
          <a:xfrm>
            <a:off x="-704850" y="-2705100"/>
            <a:ext cx="10553700" cy="10553700"/>
          </a:xfrm>
          <a:prstGeom prst="donut">
            <a:avLst>
              <a:gd name="adj" fmla="val 10467"/>
            </a:avLst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" name="Google Shape;119;p11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0" name="Google Shape;120;p1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B">
  <p:cSld name="BLANK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grpSp>
        <p:nvGrpSpPr>
          <p:cNvPr id="124" name="Google Shape;124;p12"/>
          <p:cNvGrpSpPr/>
          <p:nvPr/>
        </p:nvGrpSpPr>
        <p:grpSpPr>
          <a:xfrm>
            <a:off x="818844" y="502333"/>
            <a:ext cx="2324700" cy="2324700"/>
            <a:chOff x="-474900" y="321200"/>
            <a:chExt cx="2324700" cy="2324700"/>
          </a:xfrm>
        </p:grpSpPr>
        <p:sp>
          <p:nvSpPr>
            <p:cNvPr id="125" name="Google Shape;125;p1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9" name="Google Shape;129;p12"/>
          <p:cNvSpPr/>
          <p:nvPr/>
        </p:nvSpPr>
        <p:spPr>
          <a:xfrm>
            <a:off x="1794525" y="-407900"/>
            <a:ext cx="5959200" cy="59592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rgbClr val="000000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/>
          <p:nvPr/>
        </p:nvSpPr>
        <p:spPr>
          <a:xfrm>
            <a:off x="-704850" y="-2705100"/>
            <a:ext cx="10553700" cy="10553700"/>
          </a:xfrm>
          <a:prstGeom prst="donut">
            <a:avLst>
              <a:gd name="adj" fmla="val 104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" name="Google Shape;132;p13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13"/>
          <p:cNvSpPr/>
          <p:nvPr/>
        </p:nvSpPr>
        <p:spPr>
          <a:xfrm>
            <a:off x="764000" y="-1236275"/>
            <a:ext cx="7616100" cy="76161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" name="Google Shape;134;p13"/>
          <p:cNvSpPr/>
          <p:nvPr/>
        </p:nvSpPr>
        <p:spPr>
          <a:xfrm>
            <a:off x="1198300" y="-801975"/>
            <a:ext cx="6747000" cy="67470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" name="Google Shape;135;p13"/>
          <p:cNvSpPr/>
          <p:nvPr/>
        </p:nvSpPr>
        <p:spPr>
          <a:xfrm>
            <a:off x="2267900" y="267625"/>
            <a:ext cx="4608300" cy="4608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" name="Google Shape;136;p1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3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unsplash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poppin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4294967295"/>
          </p:nvPr>
        </p:nvSpPr>
        <p:spPr>
          <a:xfrm>
            <a:off x="8709025" y="4576763"/>
            <a:ext cx="434975" cy="434975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 dirty="0"/>
          </a:p>
        </p:txBody>
      </p:sp>
      <p:sp>
        <p:nvSpPr>
          <p:cNvPr id="2" name="TextBox 1"/>
          <p:cNvSpPr txBox="1"/>
          <p:nvPr/>
        </p:nvSpPr>
        <p:spPr>
          <a:xfrm>
            <a:off x="3155877" y="1283067"/>
            <a:ext cx="2569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Linear control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78916" y="3478616"/>
            <a:ext cx="1518025" cy="338554"/>
          </a:xfrm>
          <a:prstGeom prst="rect">
            <a:avLst/>
          </a:prstGeom>
          <a:solidFill>
            <a:schemeClr val="bg1">
              <a:lumMod val="75000"/>
              <a:alpha val="5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Raleway ExtraBold" panose="020B0903030101060003" pitchFamily="34" charset="0"/>
              </a:rPr>
              <a:t>Winter 2019</a:t>
            </a:r>
            <a:endParaRPr lang="en-US" sz="1600" dirty="0">
              <a:solidFill>
                <a:schemeClr val="bg1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080419" y="1867842"/>
            <a:ext cx="4720800" cy="1159800"/>
          </a:xfrm>
        </p:spPr>
        <p:txBody>
          <a:bodyPr/>
          <a:lstStyle/>
          <a:p>
            <a:r>
              <a:rPr lang="en-US" sz="2000" dirty="0" smtClean="0">
                <a:solidFill>
                  <a:schemeClr val="tx1"/>
                </a:solidFill>
                <a:latin typeface="Raleway Medium" panose="020B0603030101060003" pitchFamily="34" charset="0"/>
              </a:rPr>
              <a:t>Semi-active</a:t>
            </a:r>
            <a:r>
              <a:rPr lang="en-US" dirty="0" smtClean="0">
                <a:solidFill>
                  <a:schemeClr val="tx1"/>
                </a:solidFill>
                <a:latin typeface="Raleway Medium" panose="020B0603030101060003" pitchFamily="34" charset="0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Raleway Medium" panose="020B0603030101060003" pitchFamily="34" charset="0"/>
              </a:rPr>
            </a:br>
            <a:r>
              <a:rPr lang="en-US" dirty="0" smtClean="0">
                <a:solidFill>
                  <a:schemeClr val="tx1"/>
                </a:solidFill>
                <a:latin typeface="Raleway Medium" panose="020B0603030101060003" pitchFamily="34" charset="0"/>
              </a:rPr>
              <a:t>suspension</a:t>
            </a:r>
            <a:endParaRPr lang="en-US" dirty="0">
              <a:solidFill>
                <a:schemeClr val="tx1"/>
              </a:solidFill>
              <a:latin typeface="Raleway Medium" panose="020B0603030101060003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952" b="307"/>
          <a:stretch/>
        </p:blipFill>
        <p:spPr>
          <a:xfrm>
            <a:off x="1421791" y="613778"/>
            <a:ext cx="574956" cy="6077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5810" y="1221511"/>
            <a:ext cx="2306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Raleway Medium" panose="020B0603030101060003" pitchFamily="34" charset="0"/>
              </a:rPr>
              <a:t>Amirkabir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Raleway Medium" panose="020B0603030101060003" pitchFamily="34" charset="0"/>
              </a:rPr>
              <a:t> University </a:t>
            </a:r>
          </a:p>
          <a:p>
            <a:pPr algn="ctr"/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Raleway Medium" panose="020B0603030101060003" pitchFamily="34" charset="0"/>
              </a:rPr>
              <a:t>of Technology</a:t>
            </a:r>
            <a:endParaRPr lang="en-US" dirty="0">
              <a:solidFill>
                <a:schemeClr val="bg1">
                  <a:lumMod val="85000"/>
                </a:schemeClr>
              </a:solidFill>
              <a:latin typeface="Raleway Medium" panose="020B06030301010600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59529" y="3124673"/>
            <a:ext cx="26236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Ehsan </a:t>
            </a:r>
            <a:r>
              <a:rPr lang="en-US" dirty="0" smtClean="0"/>
              <a:t>Pourhosseini</a:t>
            </a:r>
            <a:endParaRPr lang="en-US" dirty="0" smtClean="0"/>
          </a:p>
          <a:p>
            <a:r>
              <a:rPr lang="en-US" dirty="0" smtClean="0"/>
              <a:t>M.Amin</a:t>
            </a:r>
            <a:r>
              <a:rPr lang="en-US" dirty="0" smtClean="0"/>
              <a:t> </a:t>
            </a:r>
            <a:r>
              <a:rPr lang="en-US" dirty="0" smtClean="0"/>
              <a:t>Razzaghi</a:t>
            </a:r>
            <a:r>
              <a:rPr lang="en-US" dirty="0" smtClean="0"/>
              <a:t> </a:t>
            </a:r>
          </a:p>
          <a:p>
            <a:r>
              <a:rPr lang="en-US" dirty="0" smtClean="0"/>
              <a:t>Amirhossein</a:t>
            </a:r>
            <a:r>
              <a:rPr lang="en-US" dirty="0" smtClean="0"/>
              <a:t> Taheri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83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510362" y="1155493"/>
            <a:ext cx="6240455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</a:t>
            </a:r>
            <a:r>
              <a:rPr lang="en" dirty="0" smtClean="0"/>
              <a:t>hat is our Algouritm ?</a:t>
            </a:r>
            <a:endParaRPr dirty="0"/>
          </a:p>
        </p:txBody>
      </p:sp>
      <p:sp>
        <p:nvSpPr>
          <p:cNvPr id="194" name="Google Shape;194;p19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￮"/>
            </a:pPr>
            <a:r>
              <a:rPr lang="en-US" dirty="0" smtClean="0"/>
              <a:t>Target = Damping W(t)</a:t>
            </a:r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￮"/>
            </a:pPr>
            <a:r>
              <a:rPr lang="en-US" dirty="0" smtClean="0"/>
              <a:t>Design controller for stability and damping </a:t>
            </a:r>
          </a:p>
          <a:p>
            <a:pPr lvl="0"/>
            <a:r>
              <a:rPr lang="en-US" dirty="0" smtClean="0"/>
              <a:t>Calculate F(d) and enter it to equations </a:t>
            </a:r>
          </a:p>
          <a:p>
            <a:pPr marL="127000" lvl="0" indent="0">
              <a:buNone/>
            </a:pPr>
            <a:r>
              <a:rPr lang="en-US" dirty="0" smtClean="0"/>
              <a:t>(</a:t>
            </a:r>
            <a:r>
              <a:rPr lang="en-US" dirty="0">
                <a:solidFill>
                  <a:srgbClr val="FF0000"/>
                </a:solidFill>
              </a:rPr>
              <a:t>Fd=U(t)=Ms*S*X3 - Ks*X1 - Cs*(X4-X3)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￮"/>
            </a:pPr>
            <a:r>
              <a:rPr lang="en-US" dirty="0" smtClean="0"/>
              <a:t> Simulate system in Simulink .</a:t>
            </a:r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￮"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 </a:t>
            </a:r>
            <a:endParaRPr dirty="0"/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  <p:grpSp>
        <p:nvGrpSpPr>
          <p:cNvPr id="189" name="Google Shape;189;p19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190" name="Google Shape;190;p19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" name="Google Shape;191;p19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" name="Google Shape;820;p39"/>
          <p:cNvGrpSpPr/>
          <p:nvPr/>
        </p:nvGrpSpPr>
        <p:grpSpPr>
          <a:xfrm>
            <a:off x="6486165" y="3667025"/>
            <a:ext cx="215966" cy="342399"/>
            <a:chOff x="6718575" y="2318625"/>
            <a:chExt cx="256950" cy="407375"/>
          </a:xfrm>
          <a:solidFill>
            <a:schemeClr val="lt1"/>
          </a:solidFill>
        </p:grpSpPr>
        <p:sp>
          <p:nvSpPr>
            <p:cNvPr id="16" name="Google Shape;821;p39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822;p39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823;p39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824;p3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825;p3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826;p3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827;p3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828;p39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125"/>
            <a:ext cx="1850065" cy="683100"/>
          </a:xfrm>
        </p:spPr>
        <p:txBody>
          <a:bodyPr/>
          <a:lstStyle/>
          <a:p>
            <a:r>
              <a:rPr lang="en-US" dirty="0" smtClean="0"/>
              <a:t>Step 1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4" name="TextBox 3"/>
          <p:cNvSpPr txBox="1"/>
          <p:nvPr/>
        </p:nvSpPr>
        <p:spPr>
          <a:xfrm>
            <a:off x="1382232" y="2137145"/>
            <a:ext cx="3636335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According to system </a:t>
            </a:r>
          </a:p>
          <a:p>
            <a:r>
              <a:rPr lang="en-US" sz="1600" dirty="0" smtClean="0"/>
              <a:t>Phase of transfer function is </a:t>
            </a:r>
          </a:p>
          <a:p>
            <a:r>
              <a:rPr lang="en-US" sz="1600" dirty="0" smtClean="0">
                <a:solidFill>
                  <a:srgbClr val="0070C0"/>
                </a:solidFill>
              </a:rPr>
              <a:t>-</a:t>
            </a:r>
            <a:r>
              <a:rPr lang="en-US" sz="1600" dirty="0">
                <a:solidFill>
                  <a:srgbClr val="0070C0"/>
                </a:solidFill>
              </a:rPr>
              <a:t>545.72 </a:t>
            </a:r>
            <a:r>
              <a:rPr lang="en-US" sz="1600" dirty="0" smtClean="0">
                <a:solidFill>
                  <a:srgbClr val="0070C0"/>
                </a:solidFill>
              </a:rPr>
              <a:t>degree</a:t>
            </a:r>
          </a:p>
          <a:p>
            <a:endParaRPr lang="en-US" sz="1600" dirty="0" smtClean="0">
              <a:solidFill>
                <a:srgbClr val="0070C0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Phase of system is negative we have to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Use lead controller or add zeros . 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36041" y="2098159"/>
            <a:ext cx="363633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We assume some desirable parameters :</a:t>
            </a:r>
          </a:p>
          <a:p>
            <a:r>
              <a:rPr lang="en-US" sz="1600" dirty="0" smtClean="0">
                <a:solidFill>
                  <a:srgbClr val="0070C0"/>
                </a:solidFill>
              </a:rPr>
              <a:t>Settling time = 4s</a:t>
            </a:r>
          </a:p>
          <a:p>
            <a:r>
              <a:rPr lang="en-US" sz="1600" dirty="0" smtClean="0">
                <a:solidFill>
                  <a:srgbClr val="0070C0"/>
                </a:solidFill>
              </a:rPr>
              <a:t>Phase margin = 60 degree</a:t>
            </a:r>
          </a:p>
          <a:p>
            <a:endParaRPr lang="en-US" sz="1600" dirty="0" smtClean="0">
              <a:solidFill>
                <a:srgbClr val="0070C0"/>
              </a:solidFill>
            </a:endParaRPr>
          </a:p>
          <a:p>
            <a:r>
              <a:rPr lang="en-US" dirty="0" smtClean="0"/>
              <a:t>It is calculated that Desirable </a:t>
            </a:r>
            <a:r>
              <a:rPr lang="en-US" dirty="0"/>
              <a:t>place of </a:t>
            </a:r>
            <a:r>
              <a:rPr lang="en-US" dirty="0" smtClean="0"/>
              <a:t>root locus </a:t>
            </a:r>
            <a:r>
              <a:rPr lang="en-US" dirty="0"/>
              <a:t>: </a:t>
            </a:r>
            <a:r>
              <a:rPr lang="en-US" dirty="0">
                <a:solidFill>
                  <a:srgbClr val="FF0000"/>
                </a:solidFill>
              </a:rPr>
              <a:t>-1 +- 1.2j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320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125"/>
            <a:ext cx="1850065" cy="683100"/>
          </a:xfrm>
        </p:spPr>
        <p:txBody>
          <a:bodyPr/>
          <a:lstStyle/>
          <a:p>
            <a:r>
              <a:rPr lang="en-US" dirty="0" smtClean="0"/>
              <a:t>Step 2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4" name="TextBox 3"/>
          <p:cNvSpPr txBox="1"/>
          <p:nvPr/>
        </p:nvSpPr>
        <p:spPr>
          <a:xfrm>
            <a:off x="1382232" y="2137145"/>
            <a:ext cx="363633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After calculation for designing we put two real zeros at -1.1 </a:t>
            </a:r>
            <a:endParaRPr lang="en-US" sz="1600" dirty="0"/>
          </a:p>
          <a:p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907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77229" y="4422509"/>
            <a:ext cx="6840998" cy="743481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So we have a </a:t>
            </a:r>
            <a:r>
              <a:rPr lang="en-US" u="sng" dirty="0" smtClean="0">
                <a:solidFill>
                  <a:srgbClr val="FF0000"/>
                </a:solidFill>
              </a:rPr>
              <a:t>stable</a:t>
            </a:r>
            <a:r>
              <a:rPr lang="en-US" dirty="0" smtClean="0">
                <a:solidFill>
                  <a:srgbClr val="FF0000"/>
                </a:solidFill>
              </a:rPr>
              <a:t> transfer function from velocity to W(t)</a:t>
            </a:r>
          </a:p>
          <a:p>
            <a:r>
              <a:rPr lang="en-US" sz="1600" dirty="0" smtClean="0"/>
              <a:t>  </a:t>
            </a:r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82772" y="384632"/>
            <a:ext cx="7841512" cy="200769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 smtClean="0">
                <a:latin typeface="Poppins" panose="020B0604020202020204" charset="0"/>
                <a:cs typeface="Poppins" panose="020B0604020202020204" charset="0"/>
              </a:rPr>
              <a:t>ROOTLOCUS </a:t>
            </a:r>
            <a:r>
              <a:rPr lang="en-US" sz="1800" dirty="0" smtClean="0">
                <a:latin typeface="Poppins" panose="020B0604020202020204" charset="0"/>
                <a:cs typeface="Poppins" panose="020B0604020202020204" charset="0"/>
              </a:rPr>
              <a:t>( controlled system )</a:t>
            </a:r>
            <a:r>
              <a:rPr lang="en-US" sz="2800" dirty="0" smtClean="0">
                <a:latin typeface="Poppins" panose="020B0604020202020204" charset="0"/>
                <a:cs typeface="Poppins" panose="020B0604020202020204" charset="0"/>
              </a:rPr>
              <a:t/>
            </a:r>
            <a:br>
              <a:rPr lang="en-US" sz="2800" dirty="0" smtClean="0">
                <a:latin typeface="Poppins" panose="020B0604020202020204" charset="0"/>
                <a:cs typeface="Poppins" panose="020B0604020202020204" charset="0"/>
              </a:rPr>
            </a:br>
            <a:endParaRPr lang="en-US" sz="2800" dirty="0"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453" y="1104774"/>
            <a:ext cx="5329045" cy="29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31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59560" y="4405951"/>
            <a:ext cx="4608000" cy="519600"/>
          </a:xfrm>
        </p:spPr>
        <p:txBody>
          <a:bodyPr/>
          <a:lstStyle/>
          <a:p>
            <a:r>
              <a:rPr lang="en-US" dirty="0" smtClean="0"/>
              <a:t>Not controlled system simulation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826" y="105800"/>
            <a:ext cx="6617248" cy="430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612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59560" y="4405951"/>
            <a:ext cx="4608000" cy="519600"/>
          </a:xfrm>
        </p:spPr>
        <p:txBody>
          <a:bodyPr/>
          <a:lstStyle/>
          <a:p>
            <a:r>
              <a:rPr lang="en-US" dirty="0" smtClean="0"/>
              <a:t>Controlled system simulation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lang="en" sz="1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cs typeface="Poppins"/>
              <a:sym typeface="Poppi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821" y="45324"/>
            <a:ext cx="6638810" cy="436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599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16</a:t>
            </a:fld>
            <a:endParaRPr kumimoji="0" lang="en" sz="1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cs typeface="Poppins"/>
              <a:sym typeface="Poppi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373" y="260214"/>
            <a:ext cx="2355112" cy="37457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 panose="020B0604020202020204" charset="0"/>
                <a:cs typeface="Poppins Light" panose="020B0604020202020204" charset="0"/>
                <a:sym typeface="Arial"/>
              </a:rPr>
              <a:t>I equation: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 Light" panose="020B0604020202020204" charset="0"/>
              <a:cs typeface="Poppins Light" panose="020B0604020202020204" charset="0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73" y="2621660"/>
            <a:ext cx="5302774" cy="25218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73" y="885857"/>
            <a:ext cx="3372184" cy="14847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79862" y="634785"/>
            <a:ext cx="21379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Note: these coefficients are related to a specific damper and I in this equation is the current which controls the desired force that we need to have in order to neutralized the force caused by disturbance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006015" y="2743191"/>
            <a:ext cx="21379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fact we didn’t need to use this equation this controller is in fact a H infinite controlled and we used two PD instead to reach our demands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0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17</a:t>
            </a:fld>
            <a:endParaRPr kumimoji="0" lang="en" sz="1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cs typeface="Poppins"/>
              <a:sym typeface="Poppins"/>
            </a:endParaRPr>
          </a:p>
        </p:txBody>
      </p:sp>
      <p:grpSp>
        <p:nvGrpSpPr>
          <p:cNvPr id="3" name="Google Shape;612;p39"/>
          <p:cNvGrpSpPr/>
          <p:nvPr/>
        </p:nvGrpSpPr>
        <p:grpSpPr>
          <a:xfrm>
            <a:off x="1773871" y="1473594"/>
            <a:ext cx="387933" cy="367467"/>
            <a:chOff x="2583100" y="2973775"/>
            <a:chExt cx="461550" cy="437200"/>
          </a:xfrm>
        </p:grpSpPr>
        <p:sp>
          <p:nvSpPr>
            <p:cNvPr id="4" name="Google Shape;613;p39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" name="Google Shape;614;p39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918638" y="457200"/>
            <a:ext cx="3604436" cy="40862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anose="020B0604020202020204" charset="0"/>
                <a:cs typeface="Poppins" panose="020B0604020202020204" charset="0"/>
                <a:sym typeface="Arial"/>
              </a:rPr>
              <a:t>Simulink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anose="020B0604020202020204" charset="0"/>
                <a:cs typeface="Poppins" panose="020B0604020202020204" charset="0"/>
                <a:sym typeface="Arial"/>
              </a:rPr>
              <a:t> Function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 panose="020B0604020202020204" charset="0"/>
              <a:cs typeface="Poppins" panose="020B0604020202020204" charset="0"/>
              <a:sym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61088" y="1329069"/>
            <a:ext cx="5086010" cy="351406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14258" y="916426"/>
            <a:ext cx="4431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 smtClean="0"/>
              <a:t>I function (U)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/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5" t="6871" r="2854" b="10058"/>
          <a:stretch/>
        </p:blipFill>
        <p:spPr>
          <a:xfrm>
            <a:off x="2483833" y="1661858"/>
            <a:ext cx="4640520" cy="284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0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11" y="455870"/>
            <a:ext cx="3048000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944" y="514350"/>
            <a:ext cx="3048000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467" y="3203242"/>
            <a:ext cx="2220469" cy="163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1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 dirty="0"/>
          </a:p>
        </p:txBody>
      </p:sp>
      <p:sp>
        <p:nvSpPr>
          <p:cNvPr id="421" name="Google Shape;421;p36"/>
          <p:cNvSpPr txBox="1">
            <a:spLocks noGrp="1"/>
          </p:cNvSpPr>
          <p:nvPr>
            <p:ph type="ctrTitle" idx="4294967295"/>
          </p:nvPr>
        </p:nvSpPr>
        <p:spPr>
          <a:xfrm>
            <a:off x="2351788" y="1180487"/>
            <a:ext cx="4608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Thanks!</a:t>
            </a:r>
            <a:endParaRPr sz="8000" dirty="0"/>
          </a:p>
        </p:txBody>
      </p:sp>
      <p:sp>
        <p:nvSpPr>
          <p:cNvPr id="422" name="Google Shape;422;p36"/>
          <p:cNvSpPr txBox="1">
            <a:spLocks noGrp="1"/>
          </p:cNvSpPr>
          <p:nvPr>
            <p:ph type="subTitle" idx="4294967295"/>
          </p:nvPr>
        </p:nvSpPr>
        <p:spPr>
          <a:xfrm>
            <a:off x="2351800" y="2265877"/>
            <a:ext cx="4608000" cy="17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Any questions?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find me at</a:t>
            </a:r>
            <a:endParaRPr dirty="0"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￮"/>
            </a:pPr>
            <a:r>
              <a:rPr lang="en"/>
              <a:t>@username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￮"/>
            </a:pPr>
            <a:r>
              <a:rPr lang="en"/>
              <a:t>user@mail.me</a:t>
            </a:r>
            <a:endParaRPr dirty="0"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1812552" y="1460659"/>
            <a:ext cx="345971" cy="325505"/>
            <a:chOff x="5972700" y="2330200"/>
            <a:chExt cx="411625" cy="387275"/>
          </a:xfrm>
        </p:grpSpPr>
        <p:sp>
          <p:nvSpPr>
            <p:cNvPr id="424" name="Google Shape;424;p36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5" name="Google Shape;425;p3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820" y="1127265"/>
            <a:ext cx="6866313" cy="683100"/>
          </a:xfrm>
        </p:spPr>
        <p:txBody>
          <a:bodyPr/>
          <a:lstStyle/>
          <a:p>
            <a:r>
              <a:rPr lang="en-US" sz="3200" dirty="0" smtClean="0">
                <a:latin typeface="Raleway Medium" panose="020B0603030101060003" pitchFamily="34" charset="0"/>
              </a:rPr>
              <a:t>Outline</a:t>
            </a:r>
            <a:endParaRPr lang="en-US" sz="3200" dirty="0">
              <a:latin typeface="Raleway Medium" panose="020B06030301010600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4941" y="1686918"/>
            <a:ext cx="4608000" cy="2618400"/>
          </a:xfrm>
        </p:spPr>
        <p:txBody>
          <a:bodyPr/>
          <a:lstStyle/>
          <a:p>
            <a:r>
              <a:rPr lang="en-US" dirty="0"/>
              <a:t>Initial </a:t>
            </a:r>
            <a:r>
              <a:rPr lang="en-US" dirty="0" smtClean="0"/>
              <a:t>concept     </a:t>
            </a:r>
            <a:endParaRPr lang="en-US" dirty="0"/>
          </a:p>
          <a:p>
            <a:r>
              <a:rPr lang="en-US" dirty="0" smtClean="0"/>
              <a:t>TYPIC 	</a:t>
            </a:r>
          </a:p>
          <a:p>
            <a:r>
              <a:rPr lang="en-US" dirty="0" smtClean="0"/>
              <a:t>Topic </a:t>
            </a:r>
            <a:r>
              <a:rPr lang="en-US" dirty="0" smtClean="0"/>
              <a:t>	 	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 smtClean="0"/>
              <a:t>Topic </a:t>
            </a:r>
            <a:r>
              <a:rPr lang="en-US" dirty="0" smtClean="0"/>
              <a:t>	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 dirty="0"/>
          </a:p>
        </p:txBody>
      </p:sp>
      <p:sp>
        <p:nvSpPr>
          <p:cNvPr id="6" name="Oval 5"/>
          <p:cNvSpPr/>
          <p:nvPr/>
        </p:nvSpPr>
        <p:spPr>
          <a:xfrm>
            <a:off x="6256309" y="951614"/>
            <a:ext cx="3221804" cy="3216348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50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grpSp>
        <p:nvGrpSpPr>
          <p:cNvPr id="3" name="Google Shape;612;p39"/>
          <p:cNvGrpSpPr/>
          <p:nvPr/>
        </p:nvGrpSpPr>
        <p:grpSpPr>
          <a:xfrm>
            <a:off x="1773871" y="1473594"/>
            <a:ext cx="387933" cy="367467"/>
            <a:chOff x="2583100" y="2973775"/>
            <a:chExt cx="461550" cy="437200"/>
          </a:xfrm>
        </p:grpSpPr>
        <p:sp>
          <p:nvSpPr>
            <p:cNvPr id="4" name="Google Shape;613;p39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614;p39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918638" y="457200"/>
            <a:ext cx="3604436" cy="40862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latin typeface="Poppins" panose="020B0604020202020204" charset="0"/>
                <a:cs typeface="Poppins" panose="020B0604020202020204" charset="0"/>
              </a:rPr>
              <a:t>Matlab Code</a:t>
            </a:r>
            <a:endParaRPr lang="en-US" sz="1800" dirty="0"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70421" y="1329070"/>
            <a:ext cx="4300870" cy="346518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23254" y="927949"/>
            <a:ext cx="4431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Transfer </a:t>
            </a:r>
            <a:r>
              <a:rPr lang="en-US" dirty="0" smtClean="0"/>
              <a:t>function of Velocity due to disturbance(W(t)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7" t="-1" r="24373" b="-1435"/>
          <a:stretch/>
        </p:blipFill>
        <p:spPr>
          <a:xfrm>
            <a:off x="2688708" y="3094449"/>
            <a:ext cx="4064295" cy="14820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543" y="1796903"/>
            <a:ext cx="4172624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1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>
            <a:spLocks noGrp="1"/>
          </p:cNvSpPr>
          <p:nvPr>
            <p:ph type="ctrTitle" idx="4294967295"/>
          </p:nvPr>
        </p:nvSpPr>
        <p:spPr>
          <a:xfrm>
            <a:off x="2351788" y="1180487"/>
            <a:ext cx="4608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Hello!</a:t>
            </a:r>
            <a:endParaRPr sz="9600" dirty="0"/>
          </a:p>
        </p:txBody>
      </p:sp>
      <p:sp>
        <p:nvSpPr>
          <p:cNvPr id="168" name="Google Shape;168;p16"/>
          <p:cNvSpPr txBox="1">
            <a:spLocks noGrp="1"/>
          </p:cNvSpPr>
          <p:nvPr>
            <p:ph type="subTitle" idx="4294967295"/>
          </p:nvPr>
        </p:nvSpPr>
        <p:spPr>
          <a:xfrm>
            <a:off x="2351800" y="2265877"/>
            <a:ext cx="4608000" cy="17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I am Jayden Smith</a:t>
            </a:r>
            <a:endParaRPr b="1" dirty="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 am here because I love to give presentations. 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find me at @username</a:t>
            </a:r>
            <a:endParaRPr b="1" dirty="0"/>
          </a:p>
        </p:txBody>
      </p:sp>
      <p:sp>
        <p:nvSpPr>
          <p:cNvPr id="169" name="Google Shape;169;p1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 dirty="0"/>
          </a:p>
        </p:txBody>
      </p:sp>
      <p:sp>
        <p:nvSpPr>
          <p:cNvPr id="170" name="Google Shape;170;p16"/>
          <p:cNvSpPr/>
          <p:nvPr/>
        </p:nvSpPr>
        <p:spPr>
          <a:xfrm>
            <a:off x="1804239" y="1506373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>
            <a:spLocks noGrp="1"/>
          </p:cNvSpPr>
          <p:nvPr>
            <p:ph type="ctrTitle" idx="4294967295"/>
          </p:nvPr>
        </p:nvSpPr>
        <p:spPr>
          <a:xfrm>
            <a:off x="2092625" y="2954950"/>
            <a:ext cx="4958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Big concept</a:t>
            </a:r>
            <a:endParaRPr sz="6000" dirty="0"/>
          </a:p>
        </p:txBody>
      </p:sp>
      <p:sp>
        <p:nvSpPr>
          <p:cNvPr id="206" name="Google Shape;206;p20"/>
          <p:cNvSpPr txBox="1">
            <a:spLocks noGrp="1"/>
          </p:cNvSpPr>
          <p:nvPr>
            <p:ph type="subTitle" idx="4294967295"/>
          </p:nvPr>
        </p:nvSpPr>
        <p:spPr>
          <a:xfrm>
            <a:off x="2092625" y="4097352"/>
            <a:ext cx="4958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Bring the attention of your audience over a key concept using icons or illustrations</a:t>
            </a:r>
            <a:endParaRPr sz="1400" dirty="0"/>
          </a:p>
        </p:txBody>
      </p:sp>
      <p:grpSp>
        <p:nvGrpSpPr>
          <p:cNvPr id="207" name="Google Shape;207;p20"/>
          <p:cNvGrpSpPr/>
          <p:nvPr/>
        </p:nvGrpSpPr>
        <p:grpSpPr>
          <a:xfrm>
            <a:off x="3952298" y="309004"/>
            <a:ext cx="1738561" cy="1738545"/>
            <a:chOff x="6643075" y="3664250"/>
            <a:chExt cx="407950" cy="407975"/>
          </a:xfrm>
        </p:grpSpPr>
        <p:sp>
          <p:nvSpPr>
            <p:cNvPr id="208" name="Google Shape;208;p20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" name="Google Shape;209;p20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10" name="Google Shape;210;p20"/>
          <p:cNvGrpSpPr/>
          <p:nvPr/>
        </p:nvGrpSpPr>
        <p:grpSpPr>
          <a:xfrm rot="-587313">
            <a:off x="3850121" y="2274317"/>
            <a:ext cx="714809" cy="714768"/>
            <a:chOff x="576250" y="4319400"/>
            <a:chExt cx="442075" cy="442050"/>
          </a:xfrm>
        </p:grpSpPr>
        <p:sp>
          <p:nvSpPr>
            <p:cNvPr id="211" name="Google Shape;211;p20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" name="Google Shape;212;p20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" name="Google Shape;213;p2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" name="Google Shape;214;p20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15" name="Google Shape;215;p20"/>
          <p:cNvSpPr/>
          <p:nvPr/>
        </p:nvSpPr>
        <p:spPr>
          <a:xfrm>
            <a:off x="3536507" y="710554"/>
            <a:ext cx="271742" cy="25947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6" name="Google Shape;216;p20"/>
          <p:cNvSpPr/>
          <p:nvPr/>
        </p:nvSpPr>
        <p:spPr>
          <a:xfrm rot="2697553">
            <a:off x="5327282" y="2038984"/>
            <a:ext cx="412519" cy="39388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7" name="Google Shape;217;p20"/>
          <p:cNvSpPr/>
          <p:nvPr/>
        </p:nvSpPr>
        <p:spPr>
          <a:xfrm>
            <a:off x="5653628" y="1814107"/>
            <a:ext cx="165205" cy="15781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8" name="Google Shape;218;p20"/>
          <p:cNvSpPr/>
          <p:nvPr/>
        </p:nvSpPr>
        <p:spPr>
          <a:xfrm rot="1280074">
            <a:off x="3348230" y="1493219"/>
            <a:ext cx="165200" cy="15779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219;p2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1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 dirty="0"/>
          </a:p>
        </p:txBody>
      </p:sp>
      <p:sp>
        <p:nvSpPr>
          <p:cNvPr id="225" name="Google Shape;225;p2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 dirty="0"/>
          </a:p>
        </p:txBody>
      </p:sp>
      <p:sp>
        <p:nvSpPr>
          <p:cNvPr id="226" name="Google Shape;226;p21"/>
          <p:cNvSpPr txBox="1">
            <a:spLocks noGrp="1"/>
          </p:cNvSpPr>
          <p:nvPr>
            <p:ph type="body" idx="2"/>
          </p:nvPr>
        </p:nvSpPr>
        <p:spPr>
          <a:xfrm>
            <a:off x="3440857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 dirty="0"/>
          </a:p>
        </p:txBody>
      </p:sp>
      <p:sp>
        <p:nvSpPr>
          <p:cNvPr id="227" name="Google Shape;227;p2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 dirty="0"/>
          </a:p>
        </p:txBody>
      </p:sp>
      <p:pic>
        <p:nvPicPr>
          <p:cNvPr id="228" name="Google Shape;22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29" name="Google Shape;229;p21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230" name="Google Shape;230;p21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" name="Google Shape;231;p21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" name="Google Shape;232;p21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33" name="Google Shape;233;p21"/>
          <p:cNvSpPr/>
          <p:nvPr/>
        </p:nvSpPr>
        <p:spPr>
          <a:xfrm>
            <a:off x="6454511" y="367001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"/>
          <p:cNvSpPr txBox="1">
            <a:spLocks noGrp="1"/>
          </p:cNvSpPr>
          <p:nvPr>
            <p:ph type="title" idx="4294967295"/>
          </p:nvPr>
        </p:nvSpPr>
        <p:spPr>
          <a:xfrm>
            <a:off x="2194950" y="3763500"/>
            <a:ext cx="4754100" cy="13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FFFFFF"/>
                </a:solidFill>
              </a:rPr>
              <a:t>Want big impact?</a:t>
            </a:r>
            <a:endParaRPr sz="1800" b="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Use big image.</a:t>
            </a: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264" name="Google Shape;264;p2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3002100" cy="29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 dirty="0"/>
          </a:p>
        </p:txBody>
      </p:sp>
      <p:sp>
        <p:nvSpPr>
          <p:cNvPr id="270" name="Google Shape;270;p2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 dirty="0"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4361713" y="1054632"/>
            <a:ext cx="3339000" cy="3339000"/>
            <a:chOff x="2902488" y="902232"/>
            <a:chExt cx="3339000" cy="3339000"/>
          </a:xfrm>
        </p:grpSpPr>
        <p:sp>
          <p:nvSpPr>
            <p:cNvPr id="272" name="Google Shape;272;p25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w="19050" cap="flat" cmpd="sng">
              <a:solidFill>
                <a:srgbClr val="E8E8E8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3113459" y="1123631"/>
              <a:ext cx="2896500" cy="2896200"/>
            </a:xfrm>
            <a:prstGeom prst="pie">
              <a:avLst>
                <a:gd name="adj1" fmla="val 1811602"/>
                <a:gd name="adj2" fmla="val 1807352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274" name="Google Shape;274;p25"/>
          <p:cNvGrpSpPr/>
          <p:nvPr/>
        </p:nvGrpSpPr>
        <p:grpSpPr>
          <a:xfrm>
            <a:off x="5123263" y="1816182"/>
            <a:ext cx="1815900" cy="1815900"/>
            <a:chOff x="3664038" y="1663782"/>
            <a:chExt cx="1815900" cy="1815900"/>
          </a:xfrm>
        </p:grpSpPr>
        <p:sp>
          <p:nvSpPr>
            <p:cNvPr id="275" name="Google Shape;275;p25"/>
            <p:cNvSpPr/>
            <p:nvPr/>
          </p:nvSpPr>
          <p:spPr>
            <a:xfrm>
              <a:off x="3664038" y="1663782"/>
              <a:ext cx="1815900" cy="18159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76" name="Google Shape;276;p25"/>
            <p:cNvSpPr txBox="1"/>
            <p:nvPr/>
          </p:nvSpPr>
          <p:spPr>
            <a:xfrm>
              <a:off x="3899988" y="2158482"/>
              <a:ext cx="1344000" cy="82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Lorem ipsum congue</a:t>
              </a:r>
              <a:endParaRPr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77" name="Google Shape;277;p25"/>
          <p:cNvGrpSpPr/>
          <p:nvPr/>
        </p:nvGrpSpPr>
        <p:grpSpPr>
          <a:xfrm>
            <a:off x="5501290" y="598229"/>
            <a:ext cx="1068600" cy="1068600"/>
            <a:chOff x="2859873" y="853971"/>
            <a:chExt cx="1068600" cy="1068600"/>
          </a:xfrm>
        </p:grpSpPr>
        <p:sp>
          <p:nvSpPr>
            <p:cNvPr id="278" name="Google Shape;278;p25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79" name="Google Shape;279;p25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Lorem ipsum </a:t>
              </a:r>
              <a:endParaRPr sz="8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280" name="Google Shape;280;p25"/>
          <p:cNvGrpSpPr/>
          <p:nvPr/>
        </p:nvGrpSpPr>
        <p:grpSpPr>
          <a:xfrm>
            <a:off x="4049921" y="3039058"/>
            <a:ext cx="1068600" cy="1068600"/>
            <a:chOff x="2859873" y="853971"/>
            <a:chExt cx="1068600" cy="1068600"/>
          </a:xfrm>
        </p:grpSpPr>
        <p:sp>
          <p:nvSpPr>
            <p:cNvPr id="281" name="Google Shape;281;p25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82" name="Google Shape;282;p25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Lorem ipsum </a:t>
              </a:r>
              <a:endParaRPr sz="8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283" name="Google Shape;283;p25"/>
          <p:cNvGrpSpPr/>
          <p:nvPr/>
        </p:nvGrpSpPr>
        <p:grpSpPr>
          <a:xfrm>
            <a:off x="6939268" y="3031413"/>
            <a:ext cx="1068600" cy="1068600"/>
            <a:chOff x="5214448" y="3234278"/>
            <a:chExt cx="1068600" cy="1068600"/>
          </a:xfrm>
        </p:grpSpPr>
        <p:sp>
          <p:nvSpPr>
            <p:cNvPr id="284" name="Google Shape;284;p25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85" name="Google Shape;285;p25"/>
            <p:cNvSpPr txBox="1"/>
            <p:nvPr/>
          </p:nvSpPr>
          <p:spPr>
            <a:xfrm>
              <a:off x="5367375" y="3402503"/>
              <a:ext cx="762600" cy="732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Lorem ipsum </a:t>
              </a:r>
              <a:endParaRPr sz="8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6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 dirty="0"/>
          </a:p>
        </p:txBody>
      </p:sp>
      <p:sp>
        <p:nvSpPr>
          <p:cNvPr id="291" name="Google Shape;291;p2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 dirty="0"/>
          </a:p>
        </p:txBody>
      </p:sp>
      <p:graphicFrame>
        <p:nvGraphicFramePr>
          <p:cNvPr id="292" name="Google Shape;292;p26"/>
          <p:cNvGraphicFramePr/>
          <p:nvPr/>
        </p:nvGraphicFramePr>
        <p:xfrm>
          <a:off x="1069600" y="1958081"/>
          <a:ext cx="6927900" cy="2618400"/>
        </p:xfrm>
        <a:graphic>
          <a:graphicData uri="http://schemas.openxmlformats.org/drawingml/2006/table">
            <a:tbl>
              <a:tblPr>
                <a:noFill/>
                <a:tableStyleId>{0F048CD9-E698-4717-82E0-94B2D1B75D11}</a:tableStyleId>
              </a:tblPr>
              <a:tblGrid>
                <a:gridCol w="173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1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1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4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A</a:t>
                      </a:r>
                      <a:endParaRPr dirty="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B</a:t>
                      </a:r>
                      <a:endParaRPr dirty="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C</a:t>
                      </a:r>
                      <a:endParaRPr dirty="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Yellow</a:t>
                      </a:r>
                      <a:endParaRPr dirty="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</a:t>
                      </a:r>
                      <a:endParaRPr b="1" dirty="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20</a:t>
                      </a:r>
                      <a:endParaRPr b="1" dirty="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7</a:t>
                      </a:r>
                      <a:endParaRPr b="1" dirty="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Blue</a:t>
                      </a:r>
                      <a:endParaRPr dirty="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30</a:t>
                      </a:r>
                      <a:endParaRPr b="1" dirty="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15</a:t>
                      </a:r>
                      <a:endParaRPr b="1" dirty="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</a:t>
                      </a:r>
                      <a:endParaRPr b="1" dirty="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Orange</a:t>
                      </a:r>
                      <a:endParaRPr dirty="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</a:t>
                      </a:r>
                      <a:endParaRPr b="1" dirty="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24</a:t>
                      </a:r>
                      <a:endParaRPr b="1" dirty="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16</a:t>
                      </a:r>
                      <a:endParaRPr b="1" dirty="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0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3113100" cy="6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 dirty="0"/>
          </a:p>
        </p:txBody>
      </p:sp>
      <p:sp>
        <p:nvSpPr>
          <p:cNvPr id="336" name="Google Shape;336;p3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 dirty="0"/>
          </a:p>
        </p:txBody>
      </p:sp>
      <p:grpSp>
        <p:nvGrpSpPr>
          <p:cNvPr id="337" name="Google Shape;337;p30"/>
          <p:cNvGrpSpPr/>
          <p:nvPr/>
        </p:nvGrpSpPr>
        <p:grpSpPr>
          <a:xfrm>
            <a:off x="2346861" y="1258050"/>
            <a:ext cx="2726286" cy="2547000"/>
            <a:chOff x="1293736" y="1258050"/>
            <a:chExt cx="2726286" cy="2547000"/>
          </a:xfrm>
        </p:grpSpPr>
        <p:sp>
          <p:nvSpPr>
            <p:cNvPr id="338" name="Google Shape;338;p30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latin typeface="Poppins"/>
                  <a:ea typeface="Poppins"/>
                  <a:cs typeface="Poppins"/>
                  <a:sym typeface="Poppins"/>
                </a:rPr>
                <a:t>1</a:t>
              </a:r>
              <a:endParaRPr sz="1200" b="1" dirty="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40" name="Google Shape;340;p30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Vestibulum congue tempus</a:t>
              </a:r>
              <a:endParaRPr sz="11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41" name="Google Shape;341;p30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Poppins Light"/>
                  <a:ea typeface="Poppins Light"/>
                  <a:cs typeface="Poppins Light"/>
                  <a:sym typeface="Poppins Light"/>
                </a:rPr>
                <a:t>Lorem ipsum dolor sit amet, consectetur adipiscing elit, sed do eiusmod tempor. Donec facilisis lacus eget mauris.</a:t>
              </a:r>
              <a:endParaRPr sz="800" dirty="0"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342" name="Google Shape;342;p30"/>
          <p:cNvGrpSpPr/>
          <p:nvPr/>
        </p:nvGrpSpPr>
        <p:grpSpPr>
          <a:xfrm>
            <a:off x="4257083" y="1258050"/>
            <a:ext cx="2726286" cy="2547000"/>
            <a:chOff x="3203958" y="1258050"/>
            <a:chExt cx="2726286" cy="2547000"/>
          </a:xfrm>
        </p:grpSpPr>
        <p:sp>
          <p:nvSpPr>
            <p:cNvPr id="343" name="Google Shape;343;p30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666666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 sz="1200" b="1" dirty="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45" name="Google Shape;345;p30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Vestibulum congue tempus</a:t>
              </a:r>
              <a:endParaRPr sz="11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46" name="Google Shape;346;p30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Poppins Light"/>
                  <a:ea typeface="Poppins Light"/>
                  <a:cs typeface="Poppins Light"/>
                  <a:sym typeface="Poppins Light"/>
                </a:rPr>
                <a:t>Lorem ipsum dolor sit amet, consectetur adipiscing elit, sed do eiusmod tempor. Donec facilisis lacus eget mauris.</a:t>
              </a:r>
              <a:endParaRPr sz="800" dirty="0"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347" name="Google Shape;347;p30"/>
          <p:cNvGrpSpPr/>
          <p:nvPr/>
        </p:nvGrpSpPr>
        <p:grpSpPr>
          <a:xfrm>
            <a:off x="6177102" y="1258050"/>
            <a:ext cx="2726286" cy="2547000"/>
            <a:chOff x="5123977" y="1258050"/>
            <a:chExt cx="2726286" cy="2547000"/>
          </a:xfrm>
        </p:grpSpPr>
        <p:sp>
          <p:nvSpPr>
            <p:cNvPr id="348" name="Google Shape;348;p30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B7B7B7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 sz="1200" b="1" dirty="0">
                <a:solidFill>
                  <a:srgbClr val="B7B7B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50" name="Google Shape;350;p30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Vestibulum congue tempus</a:t>
              </a:r>
              <a:endParaRPr sz="11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51" name="Google Shape;351;p30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Poppins Light"/>
                  <a:ea typeface="Poppins Light"/>
                  <a:cs typeface="Poppins Light"/>
                  <a:sym typeface="Poppins Light"/>
                </a:rPr>
                <a:t>Lorem ipsum dolor sit amet, consectetur adipiscing elit, sed do eiusmod tempor. Donec facilisis lacus eget mauris.</a:t>
              </a:r>
              <a:endParaRPr sz="800" dirty="0"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5"/>
          <p:cNvSpPr/>
          <p:nvPr/>
        </p:nvSpPr>
        <p:spPr>
          <a:xfrm>
            <a:off x="2644425" y="1071107"/>
            <a:ext cx="3855147" cy="300127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2" name="Google Shape;412;p35"/>
          <p:cNvSpPr/>
          <p:nvPr/>
        </p:nvSpPr>
        <p:spPr>
          <a:xfrm>
            <a:off x="2805750" y="1230488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Poppins Light"/>
                <a:ea typeface="Poppins Light"/>
                <a:cs typeface="Poppins Light"/>
                <a:sym typeface="Poppins Light"/>
              </a:rPr>
              <a:t>Place your screenshot here</a:t>
            </a:r>
            <a:endParaRPr sz="1000" dirty="0">
              <a:solidFill>
                <a:srgbClr val="999999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13" name="Google Shape;413;p3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 dirty="0"/>
          </a:p>
        </p:txBody>
      </p:sp>
      <p:sp>
        <p:nvSpPr>
          <p:cNvPr id="414" name="Google Shape;414;p35"/>
          <p:cNvSpPr txBox="1">
            <a:spLocks noGrp="1"/>
          </p:cNvSpPr>
          <p:nvPr>
            <p:ph type="body" idx="4294967295"/>
          </p:nvPr>
        </p:nvSpPr>
        <p:spPr>
          <a:xfrm>
            <a:off x="403325" y="444300"/>
            <a:ext cx="21195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 b="1">
                <a:latin typeface="Poppins"/>
                <a:ea typeface="Poppins"/>
                <a:cs typeface="Poppins"/>
                <a:sym typeface="Poppins"/>
              </a:rPr>
              <a:t>Desktop project</a:t>
            </a:r>
            <a:endParaRPr sz="3400" dirty="0"/>
          </a:p>
        </p:txBody>
      </p:sp>
      <p:sp>
        <p:nvSpPr>
          <p:cNvPr id="415" name="Google Shape;415;p35"/>
          <p:cNvSpPr txBox="1">
            <a:spLocks noGrp="1"/>
          </p:cNvSpPr>
          <p:nvPr>
            <p:ph type="body" idx="4294967295"/>
          </p:nvPr>
        </p:nvSpPr>
        <p:spPr>
          <a:xfrm>
            <a:off x="6621175" y="444300"/>
            <a:ext cx="21195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Show and explain your web, app or software projects using these gadget templates.</a:t>
            </a:r>
            <a:endParaRPr sz="12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 dirty="0"/>
          </a:p>
        </p:txBody>
      </p:sp>
      <p:sp>
        <p:nvSpPr>
          <p:cNvPr id="431" name="Google Shape;431;p37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Special thanks to all the people who made and released these awesome resources for free: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￮"/>
            </a:pPr>
            <a:r>
              <a:rPr lang="en" sz="1800"/>
              <a:t>Presentation template by </a:t>
            </a:r>
            <a:r>
              <a:rPr lang="en" sz="1800" u="sng">
                <a:solidFill>
                  <a:srgbClr val="000000"/>
                </a:solidFill>
                <a:hlinkClick r:id="rId3"/>
              </a:rPr>
              <a:t>SlidesCarnival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￮"/>
            </a:pPr>
            <a:r>
              <a:rPr lang="en" sz="1800"/>
              <a:t>Photographs by </a:t>
            </a:r>
            <a:r>
              <a:rPr lang="en" sz="1800" u="sng">
                <a:solidFill>
                  <a:srgbClr val="000000"/>
                </a:solidFill>
                <a:hlinkClick r:id="rId4"/>
              </a:rPr>
              <a:t>Unsplash</a:t>
            </a:r>
            <a:endParaRPr sz="1800" dirty="0">
              <a:solidFill>
                <a:srgbClr val="000000"/>
              </a:solidFill>
            </a:endParaRPr>
          </a:p>
        </p:txBody>
      </p:sp>
      <p:sp>
        <p:nvSpPr>
          <p:cNvPr id="432" name="Google Shape;432;p3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 dirty="0"/>
          </a:p>
        </p:txBody>
      </p:sp>
      <p:sp>
        <p:nvSpPr>
          <p:cNvPr id="433" name="Google Shape;433;p37"/>
          <p:cNvSpPr/>
          <p:nvPr/>
        </p:nvSpPr>
        <p:spPr>
          <a:xfrm>
            <a:off x="7253423" y="2000860"/>
            <a:ext cx="1272074" cy="1141889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 Medium" panose="020B0603030101060003" pitchFamily="34" charset="0"/>
              </a:rPr>
              <a:t>Types of suspension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069500" y="2175850"/>
            <a:ext cx="4608000" cy="26184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Poppins Light" panose="020B0604020202020204" charset="0"/>
                <a:cs typeface="Poppins Light" panose="020B0604020202020204" charset="0"/>
              </a:rPr>
              <a:t>Passive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Poppins Light" panose="020B0604020202020204" charset="0"/>
                <a:cs typeface="Poppins Light" panose="020B0604020202020204" charset="0"/>
              </a:rPr>
              <a:t>Active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Poppins Light" panose="020B0604020202020204" charset="0"/>
                <a:cs typeface="Poppins Light" panose="020B0604020202020204" charset="0"/>
              </a:rPr>
              <a:t>Semi-active</a:t>
            </a:r>
          </a:p>
          <a:p>
            <a:pPr marL="412750" indent="-285750">
              <a:buFont typeface="Arial" panose="020B0604020202020204" pitchFamily="34" charset="0"/>
              <a:buChar char="•"/>
            </a:pPr>
            <a:endParaRPr lang="en-US" sz="1800" dirty="0">
              <a:latin typeface="Poppins Light" panose="020B0604020202020204" charset="0"/>
              <a:cs typeface="Poppins Light" panose="020B06040202020202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" y="2738122"/>
            <a:ext cx="350638" cy="350638"/>
          </a:xfrm>
          <a:prstGeom prst="rect">
            <a:avLst/>
          </a:prstGeom>
          <a:solidFill>
            <a:schemeClr val="lt1"/>
          </a:solidFill>
        </p:spPr>
      </p:pic>
      <p:sp>
        <p:nvSpPr>
          <p:cNvPr id="8" name="TextBox 7"/>
          <p:cNvSpPr txBox="1"/>
          <p:nvPr/>
        </p:nvSpPr>
        <p:spPr>
          <a:xfrm>
            <a:off x="5300330" y="659219"/>
            <a:ext cx="3189768" cy="402973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3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8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 dirty="0"/>
          </a:p>
        </p:txBody>
      </p:sp>
      <p:sp>
        <p:nvSpPr>
          <p:cNvPr id="439" name="Google Shape;439;p38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This presentation uses the following typographies:</a:t>
            </a:r>
            <a:endParaRPr sz="1400" dirty="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￮"/>
            </a:pPr>
            <a:r>
              <a:rPr lang="en" sz="1400">
                <a:solidFill>
                  <a:srgbClr val="000000"/>
                </a:solidFill>
              </a:rPr>
              <a:t>Titles: Poppins Bold</a:t>
            </a:r>
            <a:endParaRPr sz="1400" dirty="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￮"/>
            </a:pPr>
            <a:r>
              <a:rPr lang="en" sz="1400">
                <a:solidFill>
                  <a:srgbClr val="000000"/>
                </a:solidFill>
              </a:rPr>
              <a:t>Body copy: Poppins Light</a:t>
            </a:r>
            <a:endParaRPr sz="14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You can download the fonts at:</a:t>
            </a:r>
            <a:endParaRPr sz="14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000000"/>
                </a:solidFill>
                <a:hlinkClick r:id="rId3"/>
              </a:rPr>
              <a:t>https://www.fontsquirrel.com/fonts/poppins</a:t>
            </a:r>
            <a:endParaRPr sz="14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</a:endParaRPr>
          </a:p>
        </p:txBody>
      </p:sp>
      <p:sp>
        <p:nvSpPr>
          <p:cNvPr id="440" name="Google Shape;440;p38"/>
          <p:cNvSpPr txBox="1"/>
          <p:nvPr/>
        </p:nvSpPr>
        <p:spPr>
          <a:xfrm>
            <a:off x="1069625" y="4019250"/>
            <a:ext cx="46080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dirty="0">
              <a:solidFill>
                <a:srgbClr val="6666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6666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666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41" name="Google Shape;441;p3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 dirty="0"/>
          </a:p>
        </p:txBody>
      </p:sp>
      <p:grpSp>
        <p:nvGrpSpPr>
          <p:cNvPr id="442" name="Google Shape;442;p38"/>
          <p:cNvGrpSpPr/>
          <p:nvPr/>
        </p:nvGrpSpPr>
        <p:grpSpPr>
          <a:xfrm>
            <a:off x="7075309" y="1848466"/>
            <a:ext cx="1628291" cy="1446665"/>
            <a:chOff x="5292575" y="3681900"/>
            <a:chExt cx="420150" cy="373275"/>
          </a:xfrm>
        </p:grpSpPr>
        <p:sp>
          <p:nvSpPr>
            <p:cNvPr id="443" name="Google Shape;443;p38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4" name="Google Shape;444;p38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5" name="Google Shape;445;p38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6" name="Google Shape;446;p38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7" name="Google Shape;447;p38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8" name="Google Shape;448;p38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9" name="Google Shape;449;p38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9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SlidesCarnival icons are editable shapes. </a:t>
            </a:r>
            <a:endParaRPr sz="900" dirty="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This means that you can:</a:t>
            </a:r>
            <a:endParaRPr sz="900" dirty="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 Light"/>
              <a:buChar char="●"/>
            </a:pPr>
            <a:r>
              <a:rPr lang="en" sz="9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Resize them without losing quality.</a:t>
            </a:r>
            <a:endParaRPr sz="900" dirty="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 Light"/>
              <a:buChar char="●"/>
            </a:pPr>
            <a:r>
              <a:rPr lang="en" sz="9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Change line color, width and style</a:t>
            </a:r>
            <a:r>
              <a:rPr lang="en" sz="900"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 sz="900" dirty="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 Light"/>
                <a:ea typeface="Poppins Light"/>
                <a:cs typeface="Poppins Light"/>
                <a:sym typeface="Poppins Light"/>
              </a:rPr>
              <a:t>Isn’t that nice? :)</a:t>
            </a:r>
            <a:endParaRPr sz="900" dirty="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 Light"/>
                <a:ea typeface="Poppins Light"/>
                <a:cs typeface="Poppins Light"/>
                <a:sym typeface="Poppins Light"/>
              </a:rPr>
              <a:t>Examples:</a:t>
            </a:r>
            <a:endParaRPr sz="900" dirty="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455" name="Google Shape;455;p39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456" name="Google Shape;456;p39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70" name="Google Shape;470;p39"/>
          <p:cNvGrpSpPr/>
          <p:nvPr/>
        </p:nvGrpSpPr>
        <p:grpSpPr>
          <a:xfrm>
            <a:off x="901439" y="399041"/>
            <a:ext cx="372594" cy="310144"/>
            <a:chOff x="1247825" y="322750"/>
            <a:chExt cx="443300" cy="369000"/>
          </a:xfrm>
        </p:grpSpPr>
        <p:sp>
          <p:nvSpPr>
            <p:cNvPr id="471" name="Google Shape;471;p39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76" name="Google Shape;476;p39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477" name="Google Shape;477;p39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82" name="Google Shape;482;p39"/>
          <p:cNvSpPr/>
          <p:nvPr/>
        </p:nvSpPr>
        <p:spPr>
          <a:xfrm>
            <a:off x="2071920" y="386254"/>
            <a:ext cx="291717" cy="335738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3" name="Google Shape;483;p39"/>
          <p:cNvSpPr/>
          <p:nvPr/>
        </p:nvSpPr>
        <p:spPr>
          <a:xfrm>
            <a:off x="2656888" y="387284"/>
            <a:ext cx="251793" cy="333678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84" name="Google Shape;484;p39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485" name="Google Shape;485;p39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89" name="Google Shape;489;p39"/>
          <p:cNvSpPr/>
          <p:nvPr/>
        </p:nvSpPr>
        <p:spPr>
          <a:xfrm>
            <a:off x="4284851" y="385750"/>
            <a:ext cx="385895" cy="336746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90" name="Google Shape;490;p39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491" name="Google Shape;491;p39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2" name="Google Shape;492;p39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" name="Google Shape;496;p39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98" name="Google Shape;498;p39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499" name="Google Shape;499;p39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" name="Google Shape;502;p39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03" name="Google Shape;503;p39"/>
          <p:cNvSpPr/>
          <p:nvPr/>
        </p:nvSpPr>
        <p:spPr>
          <a:xfrm>
            <a:off x="2042249" y="944598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4" name="Google Shape;504;p39"/>
          <p:cNvSpPr/>
          <p:nvPr/>
        </p:nvSpPr>
        <p:spPr>
          <a:xfrm>
            <a:off x="2607759" y="961997"/>
            <a:ext cx="350068" cy="314242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5" name="Google Shape;505;p39"/>
          <p:cNvSpPr/>
          <p:nvPr/>
        </p:nvSpPr>
        <p:spPr>
          <a:xfrm>
            <a:off x="3177871" y="964561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6" name="Google Shape;506;p39"/>
          <p:cNvSpPr/>
          <p:nvPr/>
        </p:nvSpPr>
        <p:spPr>
          <a:xfrm>
            <a:off x="3754139" y="967629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07" name="Google Shape;507;p39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508" name="Google Shape;508;p39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10" name="Google Shape;510;p39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511" name="Google Shape;511;p3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13" name="Google Shape;513;p39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514" name="Google Shape;514;p39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17" name="Google Shape;517;p39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518" name="Google Shape;518;p39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25" name="Google Shape;525;p39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526" name="Google Shape;526;p39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" name="Google Shape;527;p39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" name="Google Shape;529;p39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" name="Google Shape;530;p39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" name="Google Shape;531;p39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32" name="Google Shape;532;p39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533" name="Google Shape;533;p3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" name="Google Shape;534;p3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37" name="Google Shape;537;p39"/>
          <p:cNvSpPr/>
          <p:nvPr/>
        </p:nvSpPr>
        <p:spPr>
          <a:xfrm>
            <a:off x="2614399" y="151574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38" name="Google Shape;538;p39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539" name="Google Shape;539;p39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41" name="Google Shape;541;p39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542" name="Google Shape;542;p39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" name="Google Shape;544;p39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47" name="Google Shape;547;p39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548" name="Google Shape;548;p39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50" name="Google Shape;550;p39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551" name="Google Shape;551;p39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" name="Google Shape;553;p39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" name="Google Shape;555;p39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" name="Google Shape;556;p39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" name="Google Shape;557;p39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58" name="Google Shape;558;p39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559" name="Google Shape;559;p39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" name="Google Shape;561;p39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" name="Google Shape;563;p39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64" name="Google Shape;564;p39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565" name="Google Shape;565;p39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" name="Google Shape;568;p39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73" name="Google Shape;573;p39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574" name="Google Shape;574;p39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78" name="Google Shape;578;p39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579" name="Google Shape;579;p39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83" name="Google Shape;583;p39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584" name="Google Shape;584;p39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88" name="Google Shape;588;p39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589" name="Google Shape;589;p39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91" name="Google Shape;591;p39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592" name="Google Shape;592;p39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94" name="Google Shape;594;p39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595" name="Google Shape;595;p39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97" name="Google Shape;597;p39"/>
          <p:cNvSpPr/>
          <p:nvPr/>
        </p:nvSpPr>
        <p:spPr>
          <a:xfrm>
            <a:off x="4317611" y="2080241"/>
            <a:ext cx="320378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98" name="Google Shape;598;p39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599" name="Google Shape;599;p39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01" name="Google Shape;601;p39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602" name="Google Shape;602;p39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7" name="Google Shape;607;p39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10" name="Google Shape;610;p39"/>
          <p:cNvSpPr/>
          <p:nvPr/>
        </p:nvSpPr>
        <p:spPr>
          <a:xfrm>
            <a:off x="1484913" y="2598660"/>
            <a:ext cx="335738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1" name="Google Shape;611;p39"/>
          <p:cNvSpPr/>
          <p:nvPr/>
        </p:nvSpPr>
        <p:spPr>
          <a:xfrm>
            <a:off x="963405" y="2598660"/>
            <a:ext cx="248746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12" name="Google Shape;612;p39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613" name="Google Shape;613;p39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15" name="Google Shape;615;p39"/>
          <p:cNvSpPr/>
          <p:nvPr/>
        </p:nvSpPr>
        <p:spPr>
          <a:xfrm>
            <a:off x="3734681" y="2636022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16" name="Google Shape;616;p39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617" name="Google Shape;617;p39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19" name="Google Shape;619;p39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620" name="Google Shape;620;p39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24" name="Google Shape;624;p39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625" name="Google Shape;625;p39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28" name="Google Shape;628;p39"/>
          <p:cNvSpPr/>
          <p:nvPr/>
        </p:nvSpPr>
        <p:spPr>
          <a:xfrm>
            <a:off x="4907686" y="2619652"/>
            <a:ext cx="270221" cy="3889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29" name="Google Shape;629;p39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630" name="Google Shape;630;p39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36" name="Google Shape;636;p39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637" name="Google Shape;637;p39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46" name="Google Shape;646;p39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647" name="Google Shape;647;p39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50" name="Google Shape;650;p39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651" name="Google Shape;651;p39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54" name="Google Shape;654;p39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655" name="Google Shape;655;p39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60" name="Google Shape;660;p39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661" name="Google Shape;661;p39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63" name="Google Shape;663;p39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664" name="Google Shape;664;p39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71" name="Google Shape;671;p39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672" name="Google Shape;672;p39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78" name="Google Shape;678;p39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679" name="Google Shape;679;p3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81" name="Google Shape;681;p39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682" name="Google Shape;682;p3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86" name="Google Shape;686;p39"/>
          <p:cNvSpPr/>
          <p:nvPr/>
        </p:nvSpPr>
        <p:spPr>
          <a:xfrm>
            <a:off x="886643" y="383052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7" name="Google Shape;687;p39"/>
          <p:cNvSpPr/>
          <p:nvPr/>
        </p:nvSpPr>
        <p:spPr>
          <a:xfrm>
            <a:off x="3177366" y="3773703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8" name="Google Shape;688;p39"/>
          <p:cNvSpPr/>
          <p:nvPr/>
        </p:nvSpPr>
        <p:spPr>
          <a:xfrm>
            <a:off x="2612361" y="3795199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9" name="Google Shape;689;p39"/>
          <p:cNvSpPr/>
          <p:nvPr/>
        </p:nvSpPr>
        <p:spPr>
          <a:xfrm>
            <a:off x="3740838" y="3772169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90" name="Google Shape;690;p39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691" name="Google Shape;691;p39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99" name="Google Shape;699;p39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700" name="Google Shape;700;p39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02" name="Google Shape;702;p39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703" name="Google Shape;703;p39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" name="Google Shape;707;p39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" name="Google Shape;708;p39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09" name="Google Shape;709;p39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710" name="Google Shape;710;p39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" name="Google Shape;711;p39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" name="Google Shape;712;p39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" name="Google Shape;713;p39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" name="Google Shape;714;p39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" name="Google Shape;715;p39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" name="Google Shape;716;p39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17" name="Google Shape;717;p39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718" name="Google Shape;718;p39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" name="Google Shape;719;p39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" name="Google Shape;720;p39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21" name="Google Shape;721;p39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722" name="Google Shape;722;p39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" name="Google Shape;723;p39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" name="Google Shape;724;p39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" name="Google Shape;725;p39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" name="Google Shape;726;p39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" name="Google Shape;727;p39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28" name="Google Shape;728;p39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729" name="Google Shape;729;p39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0" name="Google Shape;730;p39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1" name="Google Shape;731;p39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32" name="Google Shape;732;p39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733" name="Google Shape;733;p39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4" name="Google Shape;734;p39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5" name="Google Shape;735;p39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36" name="Google Shape;736;p39"/>
          <p:cNvGrpSpPr/>
          <p:nvPr/>
        </p:nvGrpSpPr>
        <p:grpSpPr>
          <a:xfrm>
            <a:off x="5461718" y="4356472"/>
            <a:ext cx="290183" cy="333678"/>
            <a:chOff x="6673500" y="5031175"/>
            <a:chExt cx="345250" cy="397000"/>
          </a:xfrm>
        </p:grpSpPr>
        <p:sp>
          <p:nvSpPr>
            <p:cNvPr id="737" name="Google Shape;737;p39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8" name="Google Shape;738;p39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9" name="Google Shape;739;p39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0" name="Google Shape;740;p39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1" name="Google Shape;741;p39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42" name="Google Shape;742;p39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743" name="Google Shape;743;p39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4" name="Google Shape;744;p39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5" name="Google Shape;745;p39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6" name="Google Shape;746;p39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7" name="Google Shape;747;p39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8" name="Google Shape;748;p39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9" name="Google Shape;749;p39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0" name="Google Shape;750;p39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1" name="Google Shape;751;p39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2" name="Google Shape;752;p39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3" name="Google Shape;753;p39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4" name="Google Shape;754;p39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5" name="Google Shape;755;p39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6" name="Google Shape;756;p39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7" name="Google Shape;757;p39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8" name="Google Shape;758;p39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9" name="Google Shape;759;p39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0" name="Google Shape;760;p39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1" name="Google Shape;761;p39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2" name="Google Shape;762;p39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3" name="Google Shape;763;p39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4" name="Google Shape;764;p39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5" name="Google Shape;765;p39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6" name="Google Shape;766;p39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7" name="Google Shape;767;p39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8" name="Google Shape;768;p39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9" name="Google Shape;769;p39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70" name="Google Shape;770;p39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771" name="Google Shape;771;p39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2" name="Google Shape;772;p39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3" name="Google Shape;773;p39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4" name="Google Shape;774;p39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5" name="Google Shape;775;p39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6" name="Google Shape;776;p39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7" name="Google Shape;777;p39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8" name="Google Shape;778;p39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9" name="Google Shape;779;p39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0" name="Google Shape;780;p39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1" name="Google Shape;781;p39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2" name="Google Shape;782;p39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3" name="Google Shape;783;p39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4" name="Google Shape;784;p39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5" name="Google Shape;785;p39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6" name="Google Shape;786;p39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7" name="Google Shape;787;p39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8" name="Google Shape;788;p39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9" name="Google Shape;789;p39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0" name="Google Shape;790;p39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1" name="Google Shape;791;p39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2" name="Google Shape;792;p39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3" name="Google Shape;793;p39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94" name="Google Shape;794;p39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795" name="Google Shape;795;p39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6" name="Google Shape;796;p39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7" name="Google Shape;797;p39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8" name="Google Shape;798;p39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9" name="Google Shape;799;p39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0" name="Google Shape;800;p39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1" name="Google Shape;801;p39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2" name="Google Shape;802;p39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3" name="Google Shape;803;p39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4" name="Google Shape;804;p39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5" name="Google Shape;805;p39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6" name="Google Shape;806;p39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7" name="Google Shape;807;p39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8" name="Google Shape;808;p39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09" name="Google Shape;809;p39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810" name="Google Shape;810;p39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1" name="Google Shape;811;p39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2" name="Google Shape;812;p39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13" name="Google Shape;813;p39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814" name="Google Shape;814;p39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5" name="Google Shape;815;p39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6" name="Google Shape;816;p39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7" name="Google Shape;817;p39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8" name="Google Shape;818;p39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9" name="Google Shape;819;p39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20" name="Google Shape;820;p39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821" name="Google Shape;821;p39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2" name="Google Shape;822;p39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3" name="Google Shape;823;p39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4" name="Google Shape;824;p3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5" name="Google Shape;825;p3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6" name="Google Shape;826;p3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7" name="Google Shape;827;p3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8" name="Google Shape;828;p39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29" name="Google Shape;829;p39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830" name="Google Shape;830;p39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1" name="Google Shape;831;p39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2" name="Google Shape;832;p39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33" name="Google Shape;833;p39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834" name="Google Shape;834;p39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5" name="Google Shape;835;p39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6" name="Google Shape;836;p39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7" name="Google Shape;837;p39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8" name="Google Shape;838;p39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39" name="Google Shape;839;p39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840" name="Google Shape;840;p39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1" name="Google Shape;841;p39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2" name="Google Shape;842;p39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3" name="Google Shape;843;p39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4" name="Google Shape;844;p39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5" name="Google Shape;845;p39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6" name="Google Shape;846;p39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47" name="Google Shape;847;p39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848" name="Google Shape;848;p39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9" name="Google Shape;849;p39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0" name="Google Shape;850;p39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1" name="Google Shape;851;p39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2" name="Google Shape;852;p39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3" name="Google Shape;853;p39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54" name="Google Shape;854;p39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855" name="Google Shape;855;p39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6" name="Google Shape;856;p39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7" name="Google Shape;857;p39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8" name="Google Shape;858;p39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9" name="Google Shape;859;p39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0" name="Google Shape;860;p39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1" name="Google Shape;861;p39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2" name="Google Shape;862;p39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3" name="Google Shape;863;p39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64" name="Google Shape;864;p39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865" name="Google Shape;865;p39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6" name="Google Shape;866;p39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7" name="Google Shape;867;p39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8" name="Google Shape;868;p39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9" name="Google Shape;869;p39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0" name="Google Shape;870;p39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1" name="Google Shape;871;p39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2" name="Google Shape;872;p39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3" name="Google Shape;873;p39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4" name="Google Shape;874;p39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5" name="Google Shape;875;p39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76" name="Google Shape;876;p39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877" name="Google Shape;877;p39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8" name="Google Shape;878;p39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9" name="Google Shape;879;p39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0" name="Google Shape;880;p39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1" name="Google Shape;881;p39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82" name="Google Shape;882;p39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883" name="Google Shape;883;p39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4" name="Google Shape;884;p39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5" name="Google Shape;885;p39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6" name="Google Shape;886;p39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7" name="Google Shape;887;p39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8" name="Google Shape;888;p39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9" name="Google Shape;889;p39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90" name="Google Shape;890;p39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891" name="Google Shape;891;p3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2" name="Google Shape;892;p3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93" name="Google Shape;893;p39"/>
          <p:cNvGrpSpPr/>
          <p:nvPr/>
        </p:nvGrpSpPr>
        <p:grpSpPr>
          <a:xfrm>
            <a:off x="6359914" y="2509302"/>
            <a:ext cx="1079481" cy="1051467"/>
            <a:chOff x="5916675" y="927975"/>
            <a:chExt cx="516350" cy="502950"/>
          </a:xfrm>
        </p:grpSpPr>
        <p:sp>
          <p:nvSpPr>
            <p:cNvPr id="894" name="Google Shape;894;p3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5" name="Google Shape;895;p3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96" name="Google Shape;896;p39"/>
          <p:cNvGrpSpPr/>
          <p:nvPr/>
        </p:nvGrpSpPr>
        <p:grpSpPr>
          <a:xfrm>
            <a:off x="6360057" y="1803400"/>
            <a:ext cx="433992" cy="422729"/>
            <a:chOff x="5916675" y="927975"/>
            <a:chExt cx="516350" cy="502950"/>
          </a:xfrm>
        </p:grpSpPr>
        <p:sp>
          <p:nvSpPr>
            <p:cNvPr id="897" name="Google Shape;897;p3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8" name="Google Shape;898;p3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99" name="Google Shape;899;p39"/>
          <p:cNvSpPr/>
          <p:nvPr/>
        </p:nvSpPr>
        <p:spPr>
          <a:xfrm>
            <a:off x="7436055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0" name="Google Shape;900;p39"/>
          <p:cNvSpPr/>
          <p:nvPr/>
        </p:nvSpPr>
        <p:spPr>
          <a:xfrm>
            <a:off x="6552218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1" name="Google Shape;901;p39"/>
          <p:cNvSpPr/>
          <p:nvPr/>
        </p:nvSpPr>
        <p:spPr>
          <a:xfrm>
            <a:off x="6837753" y="3097315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6FA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2" name="Google Shape;902;p3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40"/>
          <p:cNvSpPr txBox="1"/>
          <p:nvPr/>
        </p:nvSpPr>
        <p:spPr>
          <a:xfrm>
            <a:off x="2773450" y="1150500"/>
            <a:ext cx="57825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Poppins Light"/>
                <a:ea typeface="Poppins Light"/>
                <a:cs typeface="Poppins Light"/>
                <a:sym typeface="Poppins Light"/>
              </a:rPr>
              <a:t>Now you can use any emoji as an icon!</a:t>
            </a:r>
            <a:endParaRPr sz="1200" dirty="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Poppins Light"/>
                <a:ea typeface="Poppins Light"/>
                <a:cs typeface="Poppins Light"/>
                <a:sym typeface="Poppins Light"/>
              </a:rPr>
              <a:t>And of course it resizes without losing quality and you can change the color.</a:t>
            </a:r>
            <a:endParaRPr sz="1200" dirty="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 Light"/>
                <a:ea typeface="Poppins Light"/>
                <a:cs typeface="Poppins Light"/>
                <a:sym typeface="Poppins Light"/>
              </a:rPr>
              <a:t>How? Follow Google instructions </a:t>
            </a:r>
            <a:r>
              <a:rPr lang="en" sz="1200" u="sng">
                <a:latin typeface="Poppins Light"/>
                <a:ea typeface="Poppins Light"/>
                <a:cs typeface="Poppins Light"/>
                <a:sym typeface="Poppins Light"/>
                <a:hlinkClick r:id="rId3"/>
              </a:rPr>
              <a:t>https://twitter.com/googledocs/status/730087240156643328</a:t>
            </a:r>
            <a:endParaRPr sz="1200" dirty="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08" name="Google Shape;908;p40"/>
          <p:cNvSpPr txBox="1"/>
          <p:nvPr/>
        </p:nvSpPr>
        <p:spPr>
          <a:xfrm>
            <a:off x="1417700" y="2610475"/>
            <a:ext cx="7138200" cy="20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Poppins Light"/>
                <a:ea typeface="Poppins Light"/>
                <a:cs typeface="Poppins Light"/>
                <a:sym typeface="Poppins Light"/>
              </a:rPr>
              <a:t>✋👆👉👍👤👦👧👨👩👪💃🏃💑❤😂😉😋😒😭👶😸🐟🍒🍔💣📌📖🔨🎃🎈🎨🏈🏰🌏🔌🔑</a:t>
            </a:r>
            <a:r>
              <a:rPr lang="en" sz="2400" dirty="0">
                <a:solidFill>
                  <a:srgbClr val="FFFFFF"/>
                </a:solidFill>
                <a:highlight>
                  <a:srgbClr val="000000"/>
                </a:highlight>
                <a:latin typeface="Poppins Light"/>
                <a:ea typeface="Poppins Light"/>
                <a:cs typeface="Poppins Light"/>
                <a:sym typeface="Poppins Light"/>
              </a:rPr>
              <a:t> and many more...</a:t>
            </a:r>
            <a:endParaRPr sz="2400" dirty="0">
              <a:solidFill>
                <a:srgbClr val="FFFFFF"/>
              </a:solidFill>
              <a:highlight>
                <a:srgbClr val="000000"/>
              </a:highlight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09" name="Google Shape;909;p40"/>
          <p:cNvSpPr txBox="1"/>
          <p:nvPr/>
        </p:nvSpPr>
        <p:spPr>
          <a:xfrm>
            <a:off x="1258575" y="1092646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F1C232"/>
                </a:solidFill>
                <a:latin typeface="Poppins Light"/>
                <a:ea typeface="Poppins Light"/>
                <a:cs typeface="Poppins Light"/>
                <a:sym typeface="Poppins Light"/>
              </a:rPr>
              <a:t>😉</a:t>
            </a:r>
            <a:endParaRPr sz="9600" dirty="0">
              <a:solidFill>
                <a:srgbClr val="F1C23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10" name="Google Shape;910;p4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oppins Light" panose="020B0604020202020204" charset="0"/>
                <a:cs typeface="Poppins Light" panose="020B0604020202020204" charset="0"/>
              </a:rPr>
              <a:t>Typical models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7" name="TextBox 6"/>
          <p:cNvSpPr txBox="1"/>
          <p:nvPr/>
        </p:nvSpPr>
        <p:spPr>
          <a:xfrm>
            <a:off x="1068572" y="2301949"/>
            <a:ext cx="34502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Poppins Light" panose="020B0604020202020204" charset="0"/>
                <a:cs typeface="Poppins Light" panose="020B0604020202020204" charset="0"/>
              </a:rPr>
              <a:t>   Quarter </a:t>
            </a:r>
            <a:endParaRPr lang="en-US" sz="1600" dirty="0">
              <a:latin typeface="Poppins Light" panose="020B0604020202020204" charset="0"/>
              <a:cs typeface="Poppins Light" panose="020B0604020202020204" charset="0"/>
            </a:endParaRPr>
          </a:p>
          <a:p>
            <a:pPr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Poppins Light" panose="020B0604020202020204" charset="0"/>
                <a:cs typeface="Poppins Light" panose="020B0604020202020204" charset="0"/>
              </a:rPr>
              <a:t>    Half</a:t>
            </a:r>
            <a:endParaRPr lang="en-US" sz="1600" dirty="0">
              <a:latin typeface="Poppins Light" panose="020B0604020202020204" charset="0"/>
              <a:cs typeface="Poppins Light" panose="020B0604020202020204" charset="0"/>
            </a:endParaRPr>
          </a:p>
          <a:p>
            <a:pPr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Poppins Light" panose="020B0604020202020204" charset="0"/>
                <a:cs typeface="Poppins Light" panose="020B0604020202020204" charset="0"/>
              </a:rPr>
              <a:t>    Full </a:t>
            </a:r>
            <a:endParaRPr lang="en-US" sz="1600" dirty="0">
              <a:latin typeface="Poppins Light" panose="020B0604020202020204" charset="0"/>
              <a:cs typeface="Poppins Light" panose="020B0604020202020204" charset="0"/>
            </a:endParaRPr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53" y="2408513"/>
            <a:ext cx="350638" cy="350638"/>
          </a:xfrm>
          <a:prstGeom prst="rect">
            <a:avLst/>
          </a:prstGeom>
          <a:solidFill>
            <a:schemeClr val="lt1"/>
          </a:solidFill>
        </p:spPr>
      </p:pic>
      <p:sp>
        <p:nvSpPr>
          <p:cNvPr id="9" name="TextBox 8"/>
          <p:cNvSpPr txBox="1"/>
          <p:nvPr/>
        </p:nvSpPr>
        <p:spPr>
          <a:xfrm>
            <a:off x="2509284" y="2240254"/>
            <a:ext cx="3540642" cy="229663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516547" y="2070251"/>
            <a:ext cx="2604977" cy="1463096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959551" y="55574"/>
            <a:ext cx="2558944" cy="1452101"/>
          </a:xfrm>
          <a:prstGeom prst="rect">
            <a:avLst/>
          </a:prstGeom>
          <a:blipFill>
            <a:blip r:embed="rId5"/>
            <a:srcRect/>
            <a:stretch>
              <a:fillRect l="-100253" t="1" r="2" b="-20271"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729726" y="726192"/>
            <a:ext cx="964349" cy="34051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oppins Light" panose="020B0604020202020204" charset="0"/>
                <a:cs typeface="Poppins Light" panose="020B0604020202020204" charset="0"/>
              </a:rPr>
              <a:t>quarter</a:t>
            </a:r>
            <a:endParaRPr lang="en-US" dirty="0">
              <a:latin typeface="Poppins Light" panose="020B0604020202020204" charset="0"/>
              <a:cs typeface="Poppins Light" panose="020B060402020202020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36860" y="3622447"/>
            <a:ext cx="964349" cy="34051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Poppins Light" panose="020B0604020202020204" charset="0"/>
                <a:cs typeface="Poppins Light" panose="020B0604020202020204" charset="0"/>
              </a:rPr>
              <a:t>Half</a:t>
            </a:r>
            <a:endParaRPr lang="en-US" dirty="0">
              <a:latin typeface="Poppins Light" panose="020B0604020202020204" charset="0"/>
              <a:cs typeface="Poppins Light" panose="020B060402020202020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81111" y="4623990"/>
            <a:ext cx="964349" cy="34051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Poppins Light" panose="020B0604020202020204" charset="0"/>
                <a:cs typeface="Poppins Light" panose="020B0604020202020204" charset="0"/>
              </a:rPr>
              <a:t>full</a:t>
            </a:r>
            <a:endParaRPr lang="en-US" dirty="0">
              <a:latin typeface="Poppins Light" panose="020B0604020202020204" charset="0"/>
              <a:cs typeface="Poppi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26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4744103" y="73562"/>
            <a:ext cx="3811772" cy="45028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60" y="1172330"/>
            <a:ext cx="3585385" cy="9648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7830" y="590107"/>
            <a:ext cx="2834640" cy="37457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Poppins Light" panose="020B0604020202020204" charset="0"/>
                <a:cs typeface="Poppins Light" panose="020B0604020202020204" charset="0"/>
              </a:rPr>
              <a:t>Mechanical equation :</a:t>
            </a:r>
            <a:endParaRPr lang="en-US" sz="1600" dirty="0">
              <a:latin typeface="Poppins Light" panose="020B0604020202020204" charset="0"/>
              <a:cs typeface="Poppins Light" panose="020B0604020202020204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193" y="2993900"/>
            <a:ext cx="2042552" cy="125380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0466" y="2552461"/>
            <a:ext cx="2269947" cy="37457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Poppins Light" panose="020B0604020202020204" charset="0"/>
                <a:cs typeface="Poppins Light" panose="020B0604020202020204" charset="0"/>
              </a:rPr>
              <a:t>State variables :  </a:t>
            </a:r>
            <a:endParaRPr lang="en-US" sz="1600" dirty="0">
              <a:latin typeface="Poppins Light" panose="020B0604020202020204" charset="0"/>
              <a:cs typeface="Poppins Light" panose="020B060402020202020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8195" y="4501862"/>
            <a:ext cx="7267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Poppins Light" panose="020B0604020202020204" charset="0"/>
                <a:cs typeface="Poppins Light" panose="020B0604020202020204" charset="0"/>
              </a:rPr>
              <a:t>Note</a:t>
            </a:r>
            <a:r>
              <a:rPr lang="en-US" sz="1600" dirty="0" smtClean="0">
                <a:latin typeface="Poppins Light" panose="020B0604020202020204" charset="0"/>
                <a:cs typeface="Poppins Light" panose="020B0604020202020204" charset="0"/>
              </a:rPr>
              <a:t> : we consider road roughness as disturbance and input to system</a:t>
            </a:r>
            <a:endParaRPr lang="en-US" sz="1600" dirty="0">
              <a:latin typeface="Poppins Light" panose="020B0604020202020204" charset="0"/>
              <a:cs typeface="Poppi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86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668" y="658652"/>
            <a:ext cx="5943600" cy="1499235"/>
          </a:xfrm>
          <a:prstGeom prst="rect">
            <a:avLst/>
          </a:prstGeom>
        </p:spPr>
      </p:pic>
      <p:sp>
        <p:nvSpPr>
          <p:cNvPr id="4" name="Text Box 12"/>
          <p:cNvSpPr txBox="1"/>
          <p:nvPr/>
        </p:nvSpPr>
        <p:spPr>
          <a:xfrm>
            <a:off x="3538430" y="520711"/>
            <a:ext cx="2876550" cy="655525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">
            <a:solidFill>
              <a:schemeClr val="bg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900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ahoma" panose="020B0604030504040204" pitchFamily="34" charset="0"/>
              </a:rPr>
              <a:t>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373" y="260214"/>
            <a:ext cx="2355112" cy="37457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  <a:latin typeface="Poppins Light" panose="020B0604020202020204" charset="0"/>
                <a:cs typeface="Poppins Light" panose="020B0604020202020204" charset="0"/>
              </a:rPr>
              <a:t>State equations : </a:t>
            </a:r>
            <a:endParaRPr lang="en-US" sz="1600" b="1" dirty="0">
              <a:solidFill>
                <a:schemeClr val="tx1"/>
              </a:solidFill>
              <a:latin typeface="Poppins Light" panose="020B0604020202020204" charset="0"/>
              <a:cs typeface="Poppins Light" panose="020B0604020202020204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64" y="2891775"/>
            <a:ext cx="5942330" cy="20656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1117" y="2618149"/>
            <a:ext cx="1749056" cy="37457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So we have : </a:t>
            </a:r>
            <a:endParaRPr 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71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grpSp>
        <p:nvGrpSpPr>
          <p:cNvPr id="3" name="Google Shape;612;p39"/>
          <p:cNvGrpSpPr/>
          <p:nvPr/>
        </p:nvGrpSpPr>
        <p:grpSpPr>
          <a:xfrm>
            <a:off x="1773871" y="1473594"/>
            <a:ext cx="387933" cy="367467"/>
            <a:chOff x="2583100" y="2973775"/>
            <a:chExt cx="461550" cy="437200"/>
          </a:xfrm>
        </p:grpSpPr>
        <p:sp>
          <p:nvSpPr>
            <p:cNvPr id="4" name="Google Shape;613;p39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614;p39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918638" y="457200"/>
            <a:ext cx="3604436" cy="40862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latin typeface="Poppins" panose="020B0604020202020204" charset="0"/>
                <a:cs typeface="Poppins" panose="020B0604020202020204" charset="0"/>
              </a:rPr>
              <a:t>Matlab Code</a:t>
            </a:r>
            <a:endParaRPr lang="en-US" sz="1800" dirty="0"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70421" y="1329070"/>
            <a:ext cx="4300870" cy="346518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23254" y="927949"/>
            <a:ext cx="4431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Transfer </a:t>
            </a:r>
            <a:r>
              <a:rPr lang="en-US" dirty="0" smtClean="0"/>
              <a:t>function of Velocity due to disturbance(W(t)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7" t="-1" r="24373" b="-1435"/>
          <a:stretch/>
        </p:blipFill>
        <p:spPr>
          <a:xfrm>
            <a:off x="2688708" y="3094449"/>
            <a:ext cx="4064295" cy="14820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543" y="1796903"/>
            <a:ext cx="4172624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grpSp>
        <p:nvGrpSpPr>
          <p:cNvPr id="3" name="Google Shape;612;p39"/>
          <p:cNvGrpSpPr/>
          <p:nvPr/>
        </p:nvGrpSpPr>
        <p:grpSpPr>
          <a:xfrm>
            <a:off x="1773871" y="1473594"/>
            <a:ext cx="387933" cy="367467"/>
            <a:chOff x="2583100" y="2973775"/>
            <a:chExt cx="461550" cy="437200"/>
          </a:xfrm>
        </p:grpSpPr>
        <p:sp>
          <p:nvSpPr>
            <p:cNvPr id="4" name="Google Shape;613;p39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614;p39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918638" y="457200"/>
            <a:ext cx="3604436" cy="40862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latin typeface="Poppins" panose="020B0604020202020204" charset="0"/>
                <a:cs typeface="Poppins" panose="020B0604020202020204" charset="0"/>
              </a:rPr>
              <a:t>Matlab Code</a:t>
            </a:r>
            <a:endParaRPr lang="en-US" sz="1800" dirty="0"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61088" y="1329069"/>
            <a:ext cx="5086010" cy="351406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02433" y="975632"/>
            <a:ext cx="4431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Controllability</a:t>
            </a:r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852" y="1700488"/>
            <a:ext cx="4303804" cy="156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8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77229" y="4422509"/>
            <a:ext cx="6840998" cy="743481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So we have a unstable transfer function from velocity to W(t)</a:t>
            </a:r>
          </a:p>
          <a:p>
            <a:r>
              <a:rPr lang="en-US" sz="1600" dirty="0" smtClean="0"/>
              <a:t>  we have to solve this problem first </a:t>
            </a:r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82772" y="384632"/>
            <a:ext cx="5220300" cy="200769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 smtClean="0">
                <a:latin typeface="Poppins" panose="020B0604020202020204" charset="0"/>
                <a:cs typeface="Poppins" panose="020B0604020202020204" charset="0"/>
              </a:rPr>
              <a:t>ROOTLOCUS</a:t>
            </a:r>
            <a:br>
              <a:rPr lang="en-US" sz="2800" dirty="0" smtClean="0">
                <a:latin typeface="Poppins" panose="020B0604020202020204" charset="0"/>
                <a:cs typeface="Poppins" panose="020B0604020202020204" charset="0"/>
              </a:rPr>
            </a:br>
            <a:endParaRPr lang="en-US" sz="2800" dirty="0"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931" y="1203068"/>
            <a:ext cx="5452678" cy="284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3076"/>
      </p:ext>
    </p:extLst>
  </p:cSld>
  <p:clrMapOvr>
    <a:masterClrMapping/>
  </p:clrMapOvr>
</p:sld>
</file>

<file path=ppt/theme/theme1.xml><?xml version="1.0" encoding="utf-8"?>
<a:theme xmlns:a="http://schemas.openxmlformats.org/drawingml/2006/main" name="Cymbel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2318</TotalTime>
  <Words>778</Words>
  <Application>Microsoft Office PowerPoint</Application>
  <PresentationFormat>On-screen Show (16:9)</PresentationFormat>
  <Paragraphs>188</Paragraphs>
  <Slides>32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Poppins</vt:lpstr>
      <vt:lpstr>Raleway ExtraBold</vt:lpstr>
      <vt:lpstr>Arial</vt:lpstr>
      <vt:lpstr>Raleway Medium</vt:lpstr>
      <vt:lpstr>Tahoma</vt:lpstr>
      <vt:lpstr>Poppins Light</vt:lpstr>
      <vt:lpstr>Cymbeline template</vt:lpstr>
      <vt:lpstr>Semi-active suspension</vt:lpstr>
      <vt:lpstr>Outline</vt:lpstr>
      <vt:lpstr>Types of suspension </vt:lpstr>
      <vt:lpstr>Typical models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our Algouritm ?</vt:lpstr>
      <vt:lpstr>Step 1 </vt:lpstr>
      <vt:lpstr>Step 2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  <vt:lpstr>PowerPoint Presentation</vt:lpstr>
      <vt:lpstr>Hello!</vt:lpstr>
      <vt:lpstr>Big concept</vt:lpstr>
      <vt:lpstr>You can also split your content</vt:lpstr>
      <vt:lpstr>Want big impact? Use big image.</vt:lpstr>
      <vt:lpstr>Use diagrams to explain your ideas</vt:lpstr>
      <vt:lpstr>And tables to compare data</vt:lpstr>
      <vt:lpstr>Our process is easy</vt:lpstr>
      <vt:lpstr>PowerPoint Presentation</vt:lpstr>
      <vt:lpstr>Credits</vt:lpstr>
      <vt:lpstr>Presentation design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Amin</dc:creator>
  <cp:lastModifiedBy>Ehsan Pourhoseini</cp:lastModifiedBy>
  <cp:revision>30</cp:revision>
  <dcterms:modified xsi:type="dcterms:W3CDTF">2019-01-23T18:49:36Z</dcterms:modified>
</cp:coreProperties>
</file>